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598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32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476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38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271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964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217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459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14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0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95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542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03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46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155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22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150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5097CE-0E1C-4E3E-8F47-AF0D92C1307F}" type="datetimeFigureOut">
              <a:rPr lang="lv-LV" smtClean="0"/>
              <a:t>01.02.2022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55FE-6285-4E42-9020-EF1301C0E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0207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39072" y="716280"/>
            <a:ext cx="10258420" cy="3329581"/>
          </a:xfrm>
        </p:spPr>
        <p:txBody>
          <a:bodyPr>
            <a:noAutofit/>
          </a:bodyPr>
          <a:lstStyle/>
          <a:p>
            <a:r>
              <a:rPr lang="sv-SE" sz="6000" b="1" dirty="0">
                <a:solidFill>
                  <a:srgbClr val="FF0000"/>
                </a:solidFill>
              </a:rPr>
              <a:t>Kultūrizglītības programma "Latvijas skolas soma" ir lielākā valsts simtgades dāvana</a:t>
            </a:r>
            <a:endParaRPr lang="lv-LV" sz="6000" b="1" dirty="0">
              <a:solidFill>
                <a:srgbClr val="FF0000"/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573692" y="8668657"/>
            <a:ext cx="3183490" cy="551399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26" name="Picture 2" descr="Skolas soma – Rīgas 6. viduss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3" y="4792423"/>
            <a:ext cx="3470734" cy="19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irsraksts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FFC000"/>
                </a:solidFill>
                <a:latin typeface="+mn-lt"/>
              </a:rPr>
              <a:t>“Latvijas skolas soma” katram skolēnam</a:t>
            </a:r>
          </a:p>
        </p:txBody>
      </p:sp>
      <p:pic>
        <p:nvPicPr>
          <p:cNvPr id="33" name="Satura vietturis 32" descr="4_IMG_0221_Andas Laces darbn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84032" y="1268761"/>
            <a:ext cx="3497362" cy="5246043"/>
          </a:xfrm>
        </p:spPr>
      </p:pic>
      <p:sp>
        <p:nvSpPr>
          <p:cNvPr id="24" name="Teksta vietturis 23"/>
          <p:cNvSpPr>
            <a:spLocks noGrp="1"/>
          </p:cNvSpPr>
          <p:nvPr>
            <p:ph sz="half" idx="2"/>
          </p:nvPr>
        </p:nvSpPr>
        <p:spPr>
          <a:xfrm>
            <a:off x="864524" y="1484785"/>
            <a:ext cx="5093612" cy="4525963"/>
          </a:xfrm>
        </p:spPr>
        <p:txBody>
          <a:bodyPr>
            <a:noAutofit/>
          </a:bodyPr>
          <a:lstStyle/>
          <a:p>
            <a:r>
              <a:rPr lang="lv-LV" sz="1600" dirty="0"/>
              <a:t>Mērķis ir nodrošināt </a:t>
            </a:r>
            <a:r>
              <a:rPr lang="lv-LV" sz="1600" b="1" dirty="0">
                <a:solidFill>
                  <a:srgbClr val="FFC000"/>
                </a:solidFill>
              </a:rPr>
              <a:t>katram</a:t>
            </a:r>
            <a:r>
              <a:rPr lang="lv-LV" sz="1600" dirty="0">
                <a:solidFill>
                  <a:srgbClr val="FFC000"/>
                </a:solidFill>
              </a:rPr>
              <a:t> </a:t>
            </a:r>
            <a:r>
              <a:rPr lang="lv-LV" sz="1600" dirty="0"/>
              <a:t>izglītojamajam, kas klātienē apgūst pamata vai vidējās izglītības programmas, iespēju</a:t>
            </a:r>
            <a:r>
              <a:rPr lang="lv-LV" sz="1600" dirty="0">
                <a:solidFill>
                  <a:srgbClr val="FFC000"/>
                </a:solidFill>
              </a:rPr>
              <a:t> </a:t>
            </a:r>
            <a:r>
              <a:rPr lang="lv-LV" sz="1600" b="1" dirty="0">
                <a:solidFill>
                  <a:srgbClr val="FFC000"/>
                </a:solidFill>
              </a:rPr>
              <a:t>vismaz vienu reizi mācību semestra laikā</a:t>
            </a:r>
            <a:r>
              <a:rPr lang="lv-LV" sz="1600" dirty="0"/>
              <a:t> apmeklēt norises, kas saistītas ar mācību un audzināšanas darba saturu</a:t>
            </a:r>
          </a:p>
          <a:p>
            <a:endParaRPr lang="lv-LV" sz="1600" dirty="0"/>
          </a:p>
          <a:p>
            <a:r>
              <a:rPr lang="lv-LV" sz="1600" dirty="0"/>
              <a:t>Izglītības </a:t>
            </a:r>
            <a:r>
              <a:rPr lang="lv-LV" sz="1600" dirty="0" smtClean="0"/>
              <a:t>iestāde </a:t>
            </a:r>
            <a:r>
              <a:rPr lang="lv-LV" sz="1600" dirty="0"/>
              <a:t>ir </a:t>
            </a:r>
            <a:r>
              <a:rPr lang="lv-LV" sz="1600" dirty="0" smtClean="0"/>
              <a:t>nodrošina, </a:t>
            </a:r>
            <a:r>
              <a:rPr lang="lv-LV" sz="1600" dirty="0"/>
              <a:t>ka programmas pasākumi ir </a:t>
            </a:r>
            <a:r>
              <a:rPr lang="lv-LV" sz="1600" b="1" dirty="0">
                <a:solidFill>
                  <a:srgbClr val="FFC000"/>
                </a:solidFill>
              </a:rPr>
              <a:t>saistīti ar mācību un audzināšanas darba saturu vienā vai vairākās mācību satura jomās</a:t>
            </a:r>
            <a:r>
              <a:rPr lang="lv-LV" sz="1600" dirty="0">
                <a:solidFill>
                  <a:srgbClr val="FFC000"/>
                </a:solidFill>
              </a:rPr>
              <a:t> </a:t>
            </a:r>
            <a:r>
              <a:rPr lang="lv-LV" sz="1600" dirty="0"/>
              <a:t>vai audzināšanas darbā. Šo saikni īsteno ar „pirms” un „pēc” aktivitātēm vienā vai vairākās mācību satura jomās vai audzināšanas darbā</a:t>
            </a:r>
          </a:p>
        </p:txBody>
      </p:sp>
      <p:pic>
        <p:nvPicPr>
          <p:cNvPr id="19" name="Attēls 18" descr="Skolas_soma_LV100-kras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190312"/>
            <a:ext cx="2627784" cy="6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Autofit/>
          </a:bodyPr>
          <a:lstStyle/>
          <a:p>
            <a:r>
              <a:rPr lang="lv-LV" sz="3600" b="1" dirty="0">
                <a:solidFill>
                  <a:srgbClr val="0066CC"/>
                </a:solidFill>
                <a:latin typeface="+mn-lt"/>
              </a:rPr>
              <a:t/>
            </a:r>
            <a:br>
              <a:rPr lang="lv-LV" sz="3600" b="1" dirty="0">
                <a:solidFill>
                  <a:srgbClr val="0066CC"/>
                </a:solidFill>
                <a:latin typeface="+mn-lt"/>
              </a:rPr>
            </a:br>
            <a:r>
              <a:rPr lang="lv-LV" sz="3600" b="1" dirty="0">
                <a:solidFill>
                  <a:srgbClr val="FFC000"/>
                </a:solidFill>
                <a:latin typeface="+mn-lt"/>
              </a:rPr>
              <a:t>Iepazīt klātienē Latvijas</a:t>
            </a:r>
            <a:br>
              <a:rPr lang="lv-LV" sz="3600" b="1" dirty="0">
                <a:solidFill>
                  <a:srgbClr val="FFC000"/>
                </a:solidFill>
                <a:latin typeface="+mn-lt"/>
              </a:rPr>
            </a:br>
            <a:r>
              <a:rPr lang="lv-LV" sz="3600" b="1" dirty="0">
                <a:solidFill>
                  <a:srgbClr val="FFC000"/>
                </a:solidFill>
                <a:latin typeface="+mn-lt"/>
              </a:rPr>
              <a:t>mākslu un </a:t>
            </a:r>
            <a:r>
              <a:rPr lang="lv-LV" sz="3600" b="1" dirty="0" smtClean="0">
                <a:solidFill>
                  <a:srgbClr val="FFC000"/>
                </a:solidFill>
                <a:latin typeface="+mn-lt"/>
              </a:rPr>
              <a:t>kultūru</a:t>
            </a:r>
            <a:endParaRPr lang="lv-LV" sz="36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26" name="Picture 2" descr="\\lkm1.km.gov.lv\RoamStor$\leldev\Downloads\tic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484784"/>
            <a:ext cx="1296144" cy="1161882"/>
          </a:xfrm>
          <a:prstGeom prst="rect">
            <a:avLst/>
          </a:prstGeom>
          <a:noFill/>
        </p:spPr>
      </p:pic>
      <p:pic>
        <p:nvPicPr>
          <p:cNvPr id="1027" name="Picture 3" descr="\\lkm1.km.gov.lv\RoamStor$\leldev\Downloads\thea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101" y="1503092"/>
            <a:ext cx="1296144" cy="1158348"/>
          </a:xfrm>
          <a:prstGeom prst="rect">
            <a:avLst/>
          </a:prstGeom>
          <a:noFill/>
        </p:spPr>
      </p:pic>
      <p:pic>
        <p:nvPicPr>
          <p:cNvPr id="1028" name="Picture 4" descr="\\lkm1.km.gov.lv\RoamStor$\leldev\Downloads\spal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288" y="1484784"/>
            <a:ext cx="1239208" cy="1080120"/>
          </a:xfrm>
          <a:prstGeom prst="rect">
            <a:avLst/>
          </a:prstGeom>
          <a:noFill/>
        </p:spPr>
      </p:pic>
      <p:pic>
        <p:nvPicPr>
          <p:cNvPr id="1029" name="Picture 5" descr="\\lkm1.km.gov.lv\RoamStor$\leldev\Downloads\muse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2636912"/>
            <a:ext cx="1325054" cy="1080120"/>
          </a:xfrm>
          <a:prstGeom prst="rect">
            <a:avLst/>
          </a:prstGeom>
          <a:noFill/>
        </p:spPr>
      </p:pic>
      <p:pic>
        <p:nvPicPr>
          <p:cNvPr id="1030" name="Picture 6" descr="\\lkm1.km.gov.lv\RoamStor$\leldev\Downloads\glez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382" y="2666483"/>
            <a:ext cx="1229800" cy="1080120"/>
          </a:xfrm>
          <a:prstGeom prst="rect">
            <a:avLst/>
          </a:prstGeom>
          <a:noFill/>
        </p:spPr>
      </p:pic>
      <p:pic>
        <p:nvPicPr>
          <p:cNvPr id="1031" name="Picture 7" descr="\\lkm1.km.gov.lv\RoamStor$\leldev\Downloads\circ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2264" y="2564905"/>
            <a:ext cx="1440160" cy="1250665"/>
          </a:xfrm>
          <a:prstGeom prst="rect">
            <a:avLst/>
          </a:prstGeom>
          <a:noFill/>
        </p:spPr>
      </p:pic>
      <p:pic>
        <p:nvPicPr>
          <p:cNvPr id="1032" name="Picture 8" descr="\\lkm1.km.gov.lv\RoamStor$\leldev\Downloads\cine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8008" y="3789041"/>
            <a:ext cx="1368152" cy="1198849"/>
          </a:xfrm>
          <a:prstGeom prst="rect">
            <a:avLst/>
          </a:prstGeom>
          <a:noFill/>
        </p:spPr>
      </p:pic>
      <p:pic>
        <p:nvPicPr>
          <p:cNvPr id="1033" name="Picture 9" descr="\\lkm1.km.gov.lv\RoamStor$\leldev\Downloads\ar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0136" y="3717032"/>
            <a:ext cx="1512168" cy="1253636"/>
          </a:xfrm>
          <a:prstGeom prst="rect">
            <a:avLst/>
          </a:prstGeom>
          <a:noFill/>
        </p:spPr>
      </p:pic>
      <p:pic>
        <p:nvPicPr>
          <p:cNvPr id="1034" name="Picture 10" descr="\\lkm1.km.gov.lv\RoamStor$\leldev\Downloads\viol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6280" y="3717032"/>
            <a:ext cx="1296144" cy="12864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31804" y="524516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nevis…</a:t>
            </a:r>
          </a:p>
        </p:txBody>
      </p:sp>
      <p:pic>
        <p:nvPicPr>
          <p:cNvPr id="1035" name="Picture 11" descr="\\lkm1.km.gov.lv\RoamStor$\leldev\Downloads\ne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5156" y="5741002"/>
            <a:ext cx="980844" cy="936104"/>
          </a:xfrm>
          <a:prstGeom prst="rect">
            <a:avLst/>
          </a:prstGeom>
          <a:noFill/>
        </p:spPr>
      </p:pic>
      <p:pic>
        <p:nvPicPr>
          <p:cNvPr id="1036" name="Picture 12" descr="\\lkm1.km.gov.lv\RoamStor$\leldev\Downloads\ne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8008" y="5758263"/>
            <a:ext cx="1080120" cy="876962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9336" y="5813010"/>
            <a:ext cx="103901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39585" y="1944141"/>
            <a:ext cx="53644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u="sng" dirty="0"/>
              <a:t>Izzināt Latvijas:</a:t>
            </a:r>
            <a:r>
              <a:rPr lang="lv-LV" dirty="0"/>
              <a:t/>
            </a:r>
            <a:br>
              <a:rPr lang="lv-LV" dirty="0"/>
            </a:br>
            <a:r>
              <a:rPr lang="lv-LV" sz="2000" dirty="0"/>
              <a:t/>
            </a:r>
            <a:br>
              <a:rPr lang="lv-LV" sz="2000" dirty="0"/>
            </a:br>
            <a:r>
              <a:rPr lang="lv-LV" sz="2400" b="1" dirty="0"/>
              <a:t>1) </a:t>
            </a:r>
            <a:r>
              <a:rPr lang="lv-LV" sz="2400" dirty="0"/>
              <a:t>valstiskuma attīstības un saglabāšanas liecības;</a:t>
            </a:r>
          </a:p>
          <a:p>
            <a:r>
              <a:rPr lang="lv-LV" sz="2400" b="1" dirty="0"/>
              <a:t>2) </a:t>
            </a:r>
            <a:r>
              <a:rPr lang="lv-LV" sz="2400" dirty="0"/>
              <a:t>kultūrainavu;</a:t>
            </a:r>
          </a:p>
          <a:p>
            <a:r>
              <a:rPr lang="lv-LV" sz="2400" b="1" dirty="0"/>
              <a:t>3) </a:t>
            </a:r>
            <a:r>
              <a:rPr lang="lv-LV" sz="2400" dirty="0"/>
              <a:t>kultūras vērtības un laikmetīgās izpausmes;</a:t>
            </a:r>
          </a:p>
          <a:p>
            <a:r>
              <a:rPr lang="lv-LV" sz="2400" b="1" dirty="0"/>
              <a:t>4) </a:t>
            </a:r>
            <a:r>
              <a:rPr lang="lv-LV" sz="2400" dirty="0"/>
              <a:t>vēsturisko mantojumu;</a:t>
            </a:r>
          </a:p>
          <a:p>
            <a:r>
              <a:rPr lang="lv-LV" sz="2400" b="1" dirty="0"/>
              <a:t>5) </a:t>
            </a:r>
            <a:r>
              <a:rPr lang="lv-LV" sz="2400" dirty="0"/>
              <a:t>radošās </a:t>
            </a:r>
            <a:r>
              <a:rPr lang="lv-LV" sz="2400" dirty="0" smtClean="0"/>
              <a:t>industrijas,</a:t>
            </a:r>
            <a:endParaRPr lang="lv-LV" sz="2400" dirty="0"/>
          </a:p>
        </p:txBody>
      </p:sp>
      <p:pic>
        <p:nvPicPr>
          <p:cNvPr id="19" name="Attēls 18" descr="Skolas_soma_LV100-krasain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6190312"/>
            <a:ext cx="2627784" cy="6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>
                <a:solidFill>
                  <a:srgbClr val="FFC000"/>
                </a:solidFill>
                <a:latin typeface="+mn-lt"/>
              </a:rPr>
              <a:t>Vai būs atbilstoši?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46111" y="1545186"/>
            <a:ext cx="4853540" cy="4195763"/>
          </a:xfrm>
        </p:spPr>
        <p:txBody>
          <a:bodyPr/>
          <a:lstStyle/>
          <a:p>
            <a:r>
              <a:rPr lang="lv-LV" sz="2200" dirty="0" smtClean="0"/>
              <a:t>Piedāvājumi, </a:t>
            </a:r>
            <a:r>
              <a:rPr lang="lv-LV" sz="2200" dirty="0"/>
              <a:t>ko var finansēt</a:t>
            </a:r>
            <a:r>
              <a:rPr lang="lv-LV" sz="2200" dirty="0">
                <a:solidFill>
                  <a:srgbClr val="FFC000"/>
                </a:solidFill>
              </a:rPr>
              <a:t>, </a:t>
            </a:r>
            <a:r>
              <a:rPr lang="lv-LV" sz="2200" b="1" dirty="0">
                <a:solidFill>
                  <a:srgbClr val="FFC000"/>
                </a:solidFill>
              </a:rPr>
              <a:t>nevar būt </a:t>
            </a:r>
            <a:r>
              <a:rPr lang="lv-LV" sz="2200" dirty="0"/>
              <a:t>specifiskas </a:t>
            </a:r>
            <a:r>
              <a:rPr lang="lv-LV" sz="2200" b="1" dirty="0"/>
              <a:t>fizikas, ķīmijas, dabaszinību nodarbības</a:t>
            </a:r>
            <a:r>
              <a:rPr lang="lv-LV" sz="2200" dirty="0"/>
              <a:t>;</a:t>
            </a:r>
          </a:p>
          <a:p>
            <a:r>
              <a:rPr lang="lv-LV" sz="2200" dirty="0"/>
              <a:t>Dažādu organizāciju piedāvātās </a:t>
            </a:r>
            <a:r>
              <a:rPr lang="lv-LV" sz="2200" b="1" dirty="0"/>
              <a:t>saliedēšanās spēles </a:t>
            </a:r>
            <a:r>
              <a:rPr lang="lv-LV" sz="2200" dirty="0"/>
              <a:t>vai fokusēti </a:t>
            </a:r>
            <a:r>
              <a:rPr lang="lv-LV" sz="2200" b="1" dirty="0"/>
              <a:t>karjeras izvēles pasākumi </a:t>
            </a:r>
            <a:r>
              <a:rPr lang="lv-LV" sz="2200" b="1" dirty="0">
                <a:solidFill>
                  <a:srgbClr val="FFC000"/>
                </a:solidFill>
              </a:rPr>
              <a:t>neatbilst programmas saturam</a:t>
            </a:r>
            <a:r>
              <a:rPr lang="lv-LV" sz="2200" dirty="0">
                <a:solidFill>
                  <a:srgbClr val="FFC000"/>
                </a:solidFill>
              </a:rPr>
              <a:t> </a:t>
            </a:r>
            <a:r>
              <a:rPr lang="lv-LV" sz="2200" dirty="0"/>
              <a:t>un nevar tikt finansēti no šiem līdzekļiem.</a:t>
            </a:r>
          </a:p>
          <a:p>
            <a:endParaRPr lang="lv-LV" dirty="0"/>
          </a:p>
        </p:txBody>
      </p:sp>
      <p:pic>
        <p:nvPicPr>
          <p:cNvPr id="2050" name="Picture 2" descr="\\lkm1.km.gov.lv\RoamStor$\leldev\Downloads\kim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060" y="1152983"/>
            <a:ext cx="3528392" cy="4225768"/>
          </a:xfrm>
          <a:prstGeom prst="rect">
            <a:avLst/>
          </a:prstGeom>
          <a:noFill/>
        </p:spPr>
      </p:pic>
      <p:pic>
        <p:nvPicPr>
          <p:cNvPr id="8" name="Attēls 7" descr="Skolas_soma_LV100-kras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6058" y="5740949"/>
            <a:ext cx="2627784" cy="6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FFC000"/>
                </a:solidFill>
              </a:rPr>
              <a:t>No Skolas somas var finansēt</a:t>
            </a:r>
            <a:r>
              <a:rPr lang="lv-LV" dirty="0" smtClean="0"/>
              <a:t>: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46112" y="1541418"/>
            <a:ext cx="10169934" cy="4706982"/>
          </a:xfrm>
        </p:spPr>
        <p:txBody>
          <a:bodyPr>
            <a:normAutofit lnSpcReduction="10000"/>
          </a:bodyPr>
          <a:lstStyle/>
          <a:p>
            <a:r>
              <a:rPr lang="lv-LV" sz="2400" u="sng" dirty="0" smtClean="0"/>
              <a:t>pasākum </a:t>
            </a:r>
            <a:r>
              <a:rPr lang="lv-LV" sz="2400" u="sng" dirty="0"/>
              <a:t>ieejas </a:t>
            </a:r>
            <a:r>
              <a:rPr lang="lv-LV" sz="2400" u="sng" dirty="0" smtClean="0"/>
              <a:t>maksu </a:t>
            </a:r>
            <a:r>
              <a:rPr lang="lv-LV" sz="2400" u="sng" dirty="0"/>
              <a:t>un </a:t>
            </a:r>
            <a:r>
              <a:rPr lang="lv-LV" sz="2400" u="sng" dirty="0" smtClean="0"/>
              <a:t>izdevumus </a:t>
            </a:r>
            <a:r>
              <a:rPr lang="lv-LV" sz="2400" u="sng" dirty="0"/>
              <a:t>par biļetēm</a:t>
            </a:r>
            <a:r>
              <a:rPr lang="lv-LV" sz="2400" dirty="0"/>
              <a:t> izglītojamiem un personām, kuras pavada </a:t>
            </a:r>
            <a:r>
              <a:rPr lang="lv-LV" sz="2400" dirty="0" smtClean="0"/>
              <a:t>grupu; </a:t>
            </a:r>
            <a:endParaRPr lang="lv-LV" sz="2400" dirty="0" smtClean="0"/>
          </a:p>
          <a:p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maksu </a:t>
            </a:r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pakalpojuma sniedzējam par pasākuma norises nodrošināšanu </a:t>
            </a:r>
            <a:r>
              <a:rPr lang="lv-LV" sz="2400" dirty="0" smtClean="0"/>
              <a:t>(tehniskās izmaksas, pakalpojuma sniedzēja personāla atlīdzība, tai skaitā autoratlīdzība, kas saistīta ar pasākuma nodrošināšanu, pakalpojuma sniedzēja transporta izmaksas);</a:t>
            </a:r>
          </a:p>
          <a:p>
            <a:r>
              <a:rPr lang="lv-LV" sz="2400" u="sng" dirty="0" smtClean="0"/>
              <a:t>pasākuma </a:t>
            </a:r>
            <a:r>
              <a:rPr lang="lv-LV" sz="2400" u="sng" dirty="0"/>
              <a:t>piekļuves </a:t>
            </a:r>
            <a:r>
              <a:rPr lang="lv-LV" sz="2400" dirty="0"/>
              <a:t>(ieejas) </a:t>
            </a:r>
            <a:r>
              <a:rPr lang="lv-LV" sz="2400" dirty="0" smtClean="0"/>
              <a:t>maksu </a:t>
            </a:r>
            <a:r>
              <a:rPr lang="lv-LV" sz="2400" dirty="0"/>
              <a:t>vai </a:t>
            </a:r>
            <a:r>
              <a:rPr lang="lv-LV" sz="2400" dirty="0" smtClean="0"/>
              <a:t>maksu </a:t>
            </a:r>
            <a:r>
              <a:rPr lang="lv-LV" sz="2400" dirty="0"/>
              <a:t>par digitāla pasākuma norises nodrošināšanu;</a:t>
            </a:r>
          </a:p>
          <a:p>
            <a:r>
              <a:rPr lang="lv-LV" sz="2400" u="sng" dirty="0"/>
              <a:t>transporta </a:t>
            </a:r>
            <a:r>
              <a:rPr lang="lv-LV" sz="2400" u="sng" dirty="0" smtClean="0"/>
              <a:t>izdevum </a:t>
            </a:r>
            <a:r>
              <a:rPr lang="lv-LV" sz="2400" dirty="0"/>
              <a:t>(izdevumi par degvielu un transporta nomu) izglītojamo un pavadošo personu nokļūšanai uz pasākuma norises vietu un atpakaļ.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8084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800" b="1" dirty="0" smtClean="0">
                <a:solidFill>
                  <a:srgbClr val="FFC000"/>
                </a:solidFill>
              </a:rPr>
              <a:t>Pagājušā pusgada pasākumi</a:t>
            </a:r>
            <a:endParaRPr lang="lv-LV" sz="4800" b="1" dirty="0">
              <a:solidFill>
                <a:srgbClr val="FFC0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90452" y="2052918"/>
            <a:ext cx="9559402" cy="4195481"/>
          </a:xfrm>
        </p:spPr>
        <p:txBody>
          <a:bodyPr>
            <a:normAutofit lnSpcReduction="10000"/>
          </a:bodyPr>
          <a:lstStyle/>
          <a:p>
            <a:r>
              <a:rPr lang="lv-LV" sz="3600" b="1" dirty="0" smtClean="0"/>
              <a:t>Filma Bedre 8.-12.klasēm</a:t>
            </a:r>
            <a:endParaRPr lang="lv-LV" sz="3600" b="1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sz="3600" b="1" dirty="0" err="1" smtClean="0"/>
              <a:t>Koncertlekcija</a:t>
            </a:r>
            <a:r>
              <a:rPr lang="lv-LV" sz="3600" b="1" dirty="0" smtClean="0"/>
              <a:t> «Lāčplēša dienā»-visām klasēm</a:t>
            </a:r>
          </a:p>
          <a:p>
            <a:pPr marL="0" indent="0">
              <a:buNone/>
            </a:pPr>
            <a:r>
              <a:rPr lang="lv-LV" dirty="0" err="1" smtClean="0"/>
              <a:t>Dziedātā̄jas</a:t>
            </a:r>
            <a:r>
              <a:rPr lang="lv-LV" dirty="0" smtClean="0"/>
              <a:t> </a:t>
            </a:r>
            <a:r>
              <a:rPr lang="lv-LV" dirty="0" err="1" smtClean="0"/>
              <a:t>Rū̄tas</a:t>
            </a:r>
            <a:r>
              <a:rPr lang="lv-LV" dirty="0" smtClean="0"/>
              <a:t> </a:t>
            </a:r>
            <a:r>
              <a:rPr lang="lv-LV" dirty="0" err="1" smtClean="0"/>
              <a:t>Dū̄dumas-K</a:t>
            </a:r>
            <a:r>
              <a:rPr lang="lv-LV" dirty="0" err="1"/>
              <a:t>̧</a:t>
            </a:r>
            <a:r>
              <a:rPr lang="lv-LV" dirty="0" err="1" smtClean="0"/>
              <a:t>irses</a:t>
            </a:r>
            <a:r>
              <a:rPr lang="lv-LV" dirty="0" smtClean="0"/>
              <a:t> </a:t>
            </a:r>
            <a:r>
              <a:rPr lang="lv-LV" dirty="0"/>
              <a:t>un </a:t>
            </a:r>
            <a:r>
              <a:rPr lang="lv-LV" dirty="0" smtClean="0"/>
              <a:t>komponista </a:t>
            </a:r>
            <a:r>
              <a:rPr lang="lv-LV" dirty="0" err="1" smtClean="0"/>
              <a:t>Jā̄ņa</a:t>
            </a:r>
            <a:r>
              <a:rPr lang="lv-LV" dirty="0" smtClean="0"/>
              <a:t> </a:t>
            </a:r>
            <a:r>
              <a:rPr lang="lv-LV" dirty="0" err="1"/>
              <a:t>Ķ</a:t>
            </a:r>
            <a:r>
              <a:rPr lang="lv-LV" dirty="0" err="1" smtClean="0"/>
              <a:t>irša</a:t>
            </a:r>
            <a:r>
              <a:rPr lang="lv-LV" dirty="0" smtClean="0"/>
              <a:t> veidota programma</a:t>
            </a:r>
            <a:endParaRPr lang="lv-LV" dirty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2054" name="Picture 6" descr="Forum Cinemas - Be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19" y="1275052"/>
            <a:ext cx="1654887" cy="24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3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179"/>
          </a:xfrm>
        </p:spPr>
        <p:txBody>
          <a:bodyPr/>
          <a:lstStyle/>
          <a:p>
            <a:r>
              <a:rPr lang="lv-LV" dirty="0" smtClean="0"/>
              <a:t>….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61258" y="856212"/>
            <a:ext cx="9788596" cy="5727468"/>
          </a:xfrm>
        </p:spPr>
        <p:txBody>
          <a:bodyPr>
            <a:normAutofit fontScale="92500" lnSpcReduction="20000"/>
          </a:bodyPr>
          <a:lstStyle/>
          <a:p>
            <a:endParaRPr lang="lv-LV" sz="3600" b="1" dirty="0" smtClean="0"/>
          </a:p>
          <a:p>
            <a:r>
              <a:rPr lang="lv-LV" sz="3600" b="1" dirty="0" err="1" smtClean="0"/>
              <a:t>Koncertlekcija</a:t>
            </a:r>
            <a:r>
              <a:rPr lang="lv-LV" sz="3600" b="1" dirty="0" smtClean="0"/>
              <a:t> «Mūsu maestro Raimonds Pauls  »-7.-9.klasēm</a:t>
            </a:r>
          </a:p>
          <a:p>
            <a:pPr marL="0" indent="0">
              <a:buNone/>
            </a:pPr>
            <a:r>
              <a:rPr lang="lv-LV" dirty="0" err="1" smtClean="0"/>
              <a:t>Dziedā̄tā̄</a:t>
            </a:r>
            <a:r>
              <a:rPr lang="lv-LV" dirty="0" err="1"/>
              <a:t>jas</a:t>
            </a:r>
            <a:r>
              <a:rPr lang="lv-LV" dirty="0"/>
              <a:t> </a:t>
            </a:r>
            <a:r>
              <a:rPr lang="lv-LV" dirty="0" smtClean="0"/>
              <a:t>Rūtas </a:t>
            </a:r>
            <a:r>
              <a:rPr lang="lv-LV" dirty="0" err="1" smtClean="0"/>
              <a:t>Dū̄</a:t>
            </a:r>
            <a:r>
              <a:rPr lang="lv-LV" dirty="0" err="1"/>
              <a:t>dumas-Ķirses</a:t>
            </a:r>
            <a:r>
              <a:rPr lang="lv-LV" dirty="0"/>
              <a:t> un komponista </a:t>
            </a:r>
            <a:r>
              <a:rPr lang="lv-LV" dirty="0" err="1" smtClean="0"/>
              <a:t>Jā̄</a:t>
            </a:r>
            <a:r>
              <a:rPr lang="lv-LV" dirty="0" err="1"/>
              <a:t>ņa</a:t>
            </a:r>
            <a:r>
              <a:rPr lang="lv-LV" dirty="0"/>
              <a:t> </a:t>
            </a:r>
            <a:r>
              <a:rPr lang="lv-LV" dirty="0" err="1"/>
              <a:t>Ķirša</a:t>
            </a:r>
            <a:r>
              <a:rPr lang="lv-LV" dirty="0"/>
              <a:t> veidota programma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sz="3600" b="1" dirty="0" err="1" smtClean="0"/>
              <a:t>Koncertlekcija</a:t>
            </a:r>
            <a:r>
              <a:rPr lang="lv-LV" sz="3600" b="1" dirty="0" smtClean="0"/>
              <a:t> «Imantam </a:t>
            </a:r>
          </a:p>
          <a:p>
            <a:pPr marL="0" indent="0">
              <a:buNone/>
            </a:pPr>
            <a:r>
              <a:rPr lang="lv-LV" sz="3600" b="1" dirty="0" smtClean="0"/>
              <a:t>Kalniņa -80» 7.-9.klasēm</a:t>
            </a:r>
          </a:p>
          <a:p>
            <a:pPr marL="0" indent="0">
              <a:buNone/>
            </a:pPr>
            <a:r>
              <a:rPr lang="lv-LV" dirty="0" smtClean="0"/>
              <a:t>Programmu veidoja Ieva </a:t>
            </a:r>
            <a:r>
              <a:rPr lang="lv-LV" dirty="0" err="1"/>
              <a:t>Sutugova</a:t>
            </a:r>
            <a:r>
              <a:rPr lang="lv-LV" dirty="0"/>
              <a:t> </a:t>
            </a:r>
            <a:r>
              <a:rPr lang="lv-LV" dirty="0" smtClean="0"/>
              <a:t>kopā</a:t>
            </a:r>
          </a:p>
          <a:p>
            <a:pPr marL="0" indent="0">
              <a:buNone/>
            </a:pPr>
            <a:r>
              <a:rPr lang="lv-LV" dirty="0" smtClean="0"/>
              <a:t> </a:t>
            </a:r>
            <a:r>
              <a:rPr lang="lv-LV" dirty="0"/>
              <a:t>ar Miku </a:t>
            </a:r>
            <a:r>
              <a:rPr lang="lv-LV" dirty="0" err="1"/>
              <a:t>Abaroniņu</a:t>
            </a:r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3074" name="Picture 2" descr="Tapusi audiovizuāla koncertlekcija &amp;quot;Mūsu Maestro. Raimonds Pauls&amp;quot; — Latvija  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32" y="2643311"/>
            <a:ext cx="3016363" cy="17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0" y="476309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9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45304"/>
          </a:xfrm>
        </p:spPr>
        <p:txBody>
          <a:bodyPr/>
          <a:lstStyle/>
          <a:p>
            <a:r>
              <a:rPr lang="lv-LV" dirty="0" smtClean="0"/>
              <a:t>…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103312" y="1255222"/>
            <a:ext cx="8946541" cy="4993177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Tērvetes dabas </a:t>
            </a:r>
            <a:r>
              <a:rPr lang="lv-LV" sz="3200" b="1" dirty="0" smtClean="0"/>
              <a:t>parks- </a:t>
            </a:r>
            <a:r>
              <a:rPr lang="lv-LV" sz="3200" b="1" dirty="0" smtClean="0"/>
              <a:t>Zaļā klase</a:t>
            </a:r>
            <a:r>
              <a:rPr lang="lv-LV" sz="3200" dirty="0" smtClean="0"/>
              <a:t>-9a klase</a:t>
            </a:r>
            <a:endParaRPr lang="lv-LV" sz="3200" dirty="0"/>
          </a:p>
        </p:txBody>
      </p:sp>
      <p:sp>
        <p:nvSpPr>
          <p:cNvPr id="4" name="AutoShape 2" descr="LVM dabas parks Tērvetē - Skolēnu ekskursij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4100" name="Picture 4" descr="Latvijas valsts mežu dabas parks Tērvetē - Septembrī zinātkāro skolēnu  čalas piepildījušas arī mežu. 🌲 Rudens pirmajā mēnesī Latvijas valsts mežu dabas  parks Tērvetē Zaļajā klasē un Meža ekspedīcijās piedalījies rekordliels  pirmssko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35" y="2291542"/>
            <a:ext cx="4414057" cy="44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0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s">
  <a:themeElements>
    <a:clrScheme name="Jons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263</Words>
  <Application>Microsoft Office PowerPoint</Application>
  <PresentationFormat>Platekrāna</PresentationFormat>
  <Paragraphs>45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Jons</vt:lpstr>
      <vt:lpstr>Kultūrizglītības programma "Latvijas skolas soma" ir lielākā valsts simtgades dāvana</vt:lpstr>
      <vt:lpstr>“Latvijas skolas soma” katram skolēnam</vt:lpstr>
      <vt:lpstr> Iepazīt klātienē Latvijas mākslu un kultūru</vt:lpstr>
      <vt:lpstr>Vai būs atbilstoši?</vt:lpstr>
      <vt:lpstr>No Skolas somas var finansēt:</vt:lpstr>
      <vt:lpstr>Pagājušā pusgada pasākumi</vt:lpstr>
      <vt:lpstr>….</vt:lpstr>
      <vt:lpstr>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Sinta Daliņa</dc:creator>
  <cp:lastModifiedBy>Pārsla Kopmane</cp:lastModifiedBy>
  <cp:revision>5</cp:revision>
  <dcterms:created xsi:type="dcterms:W3CDTF">2022-01-26T12:19:55Z</dcterms:created>
  <dcterms:modified xsi:type="dcterms:W3CDTF">2022-02-01T10:44:07Z</dcterms:modified>
</cp:coreProperties>
</file>